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A312-6ED2-4965-A51F-CF34CCCAA992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D6C-C285-400D-B866-AD4FFED96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752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A312-6ED2-4965-A51F-CF34CCCAA992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D6C-C285-400D-B866-AD4FFED96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79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A312-6ED2-4965-A51F-CF34CCCAA992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D6C-C285-400D-B866-AD4FFED96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73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A312-6ED2-4965-A51F-CF34CCCAA992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D6C-C285-400D-B866-AD4FFED96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64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A312-6ED2-4965-A51F-CF34CCCAA992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D6C-C285-400D-B866-AD4FFED96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220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A312-6ED2-4965-A51F-CF34CCCAA992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D6C-C285-400D-B866-AD4FFED96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958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A312-6ED2-4965-A51F-CF34CCCAA992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D6C-C285-400D-B866-AD4FFED96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60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A312-6ED2-4965-A51F-CF34CCCAA992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D6C-C285-400D-B866-AD4FFED96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98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A312-6ED2-4965-A51F-CF34CCCAA992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D6C-C285-400D-B866-AD4FFED96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482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A312-6ED2-4965-A51F-CF34CCCAA992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D6C-C285-400D-B866-AD4FFED96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274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A312-6ED2-4965-A51F-CF34CCCAA992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DD6C-C285-400D-B866-AD4FFED96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09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BA312-6ED2-4965-A51F-CF34CCCAA992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EDD6C-C285-400D-B866-AD4FFED96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4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8915" y="144945"/>
            <a:ext cx="6112042" cy="723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3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石巻市</a:t>
            </a:r>
            <a:r>
              <a:rPr kumimoji="1" lang="ja-JP" altLang="en-US" sz="23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６</a:t>
            </a:r>
            <a:r>
              <a:rPr kumimoji="1" lang="ja-JP" altLang="en-US" sz="23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次産業化・地産地消推進助成金制度</a:t>
            </a:r>
            <a:endParaRPr kumimoji="1" lang="en-US" altLang="ja-JP" sz="23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/>
            <a:r>
              <a:rPr kumimoji="1" lang="ja-JP" altLang="en-US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に関するお知らせ</a:t>
            </a:r>
            <a:endParaRPr kumimoji="1" lang="en-US" altLang="ja-JP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8915" y="868220"/>
            <a:ext cx="61120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石巻産農林水産物を活用した新商品開発・新ブランド確立を農林漁業者と地域の様々な事業者がネットワークを形成して行う事業に対し、経費の一部を助成します</a:t>
            </a:r>
            <a:r>
              <a:rPr kumimoji="1"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。</a:t>
            </a:r>
            <a:endParaRPr kumimoji="1" lang="ja-JP" altLang="en-US" sz="16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8914" y="1699217"/>
            <a:ext cx="56187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◆助成対象事業・申請時期</a:t>
            </a:r>
            <a:endParaRPr kumimoji="1" lang="ja-JP" altLang="en-US" sz="16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226903"/>
              </p:ext>
            </p:extLst>
          </p:nvPr>
        </p:nvGraphicFramePr>
        <p:xfrm>
          <a:off x="505326" y="2037771"/>
          <a:ext cx="5799217" cy="3061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8011">
                  <a:extLst>
                    <a:ext uri="{9D8B030D-6E8A-4147-A177-3AD203B41FA5}">
                      <a16:colId xmlns:a16="http://schemas.microsoft.com/office/drawing/2014/main" val="3774202230"/>
                    </a:ext>
                  </a:extLst>
                </a:gridCol>
                <a:gridCol w="3188368">
                  <a:extLst>
                    <a:ext uri="{9D8B030D-6E8A-4147-A177-3AD203B41FA5}">
                      <a16:colId xmlns:a16="http://schemas.microsoft.com/office/drawing/2014/main" val="1754496315"/>
                    </a:ext>
                  </a:extLst>
                </a:gridCol>
                <a:gridCol w="1082838">
                  <a:extLst>
                    <a:ext uri="{9D8B030D-6E8A-4147-A177-3AD203B41FA5}">
                      <a16:colId xmlns:a16="http://schemas.microsoft.com/office/drawing/2014/main" val="3291735745"/>
                    </a:ext>
                  </a:extLst>
                </a:gridCol>
              </a:tblGrid>
              <a:tr h="300948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事業内容</a:t>
                      </a:r>
                      <a:endParaRPr kumimoji="1" lang="ja-JP" altLang="en-US" sz="12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申請時期</a:t>
                      </a:r>
                      <a:endParaRPr kumimoji="1" lang="ja-JP" altLang="en-US" sz="12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1465434"/>
                  </a:ext>
                </a:extLst>
              </a:tr>
              <a:tr h="7078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⑴新商品開発事業</a:t>
                      </a:r>
                      <a:endParaRPr kumimoji="1" lang="ja-JP" altLang="en-US" sz="12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１次・２次・３次産業を営む事業者がネットワークを形成して、新商品の開発やブランドの確立を行う事業。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事業着手の</a:t>
                      </a:r>
                      <a:r>
                        <a:rPr kumimoji="1" lang="en-US" altLang="ja-JP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/>
                      </a:r>
                      <a:br>
                        <a:rPr kumimoji="1" lang="en-US" altLang="ja-JP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en-US" altLang="ja-JP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</a:t>
                      </a:r>
                      <a:r>
                        <a:rPr kumimoji="1" lang="ja-JP" altLang="en-US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日前まで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34432"/>
                  </a:ext>
                </a:extLst>
              </a:tr>
              <a:tr h="9244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⑵販路開拓事業</a:t>
                      </a:r>
                      <a:endParaRPr kumimoji="1" lang="en-US" altLang="ja-JP" sz="1200" b="1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１次・２次・３次産業を営む事業者がネットワークを形成して、新たなマーケティング手法を用いた販路開拓、地産地消の推進等を行う事業。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事業着手の</a:t>
                      </a:r>
                      <a:r>
                        <a:rPr kumimoji="1" lang="en-US" altLang="ja-JP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/>
                      </a:r>
                      <a:br>
                        <a:rPr kumimoji="1" lang="en-US" altLang="ja-JP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en-US" altLang="ja-JP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</a:t>
                      </a:r>
                      <a:r>
                        <a:rPr kumimoji="1" lang="ja-JP" altLang="en-US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日前まで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2642751"/>
                  </a:ext>
                </a:extLst>
              </a:tr>
              <a:tr h="5891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⑶施設整備事業</a:t>
                      </a:r>
                      <a:endParaRPr kumimoji="1" lang="en-US" altLang="ja-JP" sz="1200" b="1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『総合化事業計画』の認定を受けた農林漁業者団体又は『農商工等連携事業計画』の認定を受けた中小企業者が加工・販売施設等の整備を行う事業。</a:t>
                      </a:r>
                      <a: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/>
                      </a:r>
                      <a:b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</a:br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（１事業者につき１回まで）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事業着手の</a:t>
                      </a:r>
                      <a:r>
                        <a:rPr kumimoji="1" lang="en-US" altLang="ja-JP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/>
                      </a:r>
                      <a:br>
                        <a:rPr kumimoji="1" lang="en-US" altLang="ja-JP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en-US" altLang="ja-JP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</a:t>
                      </a:r>
                      <a:r>
                        <a:rPr kumimoji="1" lang="ja-JP" altLang="en-US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日前まで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529495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348914" y="5148361"/>
            <a:ext cx="56187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◆助成対象経費</a:t>
            </a:r>
            <a:endParaRPr kumimoji="1" lang="ja-JP" altLang="en-US" sz="16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675626"/>
              </p:ext>
            </p:extLst>
          </p:nvPr>
        </p:nvGraphicFramePr>
        <p:xfrm>
          <a:off x="505325" y="5488084"/>
          <a:ext cx="5799218" cy="19319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8012">
                  <a:extLst>
                    <a:ext uri="{9D8B030D-6E8A-4147-A177-3AD203B41FA5}">
                      <a16:colId xmlns:a16="http://schemas.microsoft.com/office/drawing/2014/main" val="2348403293"/>
                    </a:ext>
                  </a:extLst>
                </a:gridCol>
                <a:gridCol w="4271206">
                  <a:extLst>
                    <a:ext uri="{9D8B030D-6E8A-4147-A177-3AD203B41FA5}">
                      <a16:colId xmlns:a16="http://schemas.microsoft.com/office/drawing/2014/main" val="758784114"/>
                    </a:ext>
                  </a:extLst>
                </a:gridCol>
              </a:tblGrid>
              <a:tr h="2758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事業区分</a:t>
                      </a:r>
                      <a:endParaRPr kumimoji="1" lang="ja-JP" altLang="en-US" sz="12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助成対象経費</a:t>
                      </a:r>
                      <a:endParaRPr kumimoji="1" lang="ja-JP" altLang="en-US" sz="12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6584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⑴新商品開発事業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旅費、新商品に係る謝金、原材料費、機械装置・工具器具費、外注加工費、技術指導受入費、委託費 等</a:t>
                      </a:r>
                      <a:endParaRPr kumimoji="1" lang="ja-JP" altLang="en-US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227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⑵販路開拓事業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904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⑶施設整備事業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・農産加工室、農家レストランなどの改修・整備費</a:t>
                      </a:r>
                      <a:endParaRPr kumimoji="1" lang="en-US" altLang="ja-JP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・農産加工室、農家レストラン等に附帯した販売施</a:t>
                      </a:r>
                      <a:r>
                        <a:rPr kumimoji="1" lang="en-US" altLang="ja-JP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/>
                      </a:r>
                      <a:br>
                        <a:rPr kumimoji="1" lang="en-US" altLang="ja-JP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kumimoji="1" lang="ja-JP" altLang="en-US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設の整備に要する経費</a:t>
                      </a:r>
                      <a:endParaRPr kumimoji="1" lang="en-US" altLang="ja-JP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・製造、製品に係る機械等の導入費 等</a:t>
                      </a:r>
                      <a:endParaRPr kumimoji="1" lang="ja-JP" altLang="en-US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336575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348914" y="7469997"/>
            <a:ext cx="56187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◆助成金額（消費税・地方消費税は対象外）</a:t>
            </a:r>
            <a:endParaRPr kumimoji="1" lang="ja-JP" altLang="en-US" sz="16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833967"/>
              </p:ext>
            </p:extLst>
          </p:nvPr>
        </p:nvGraphicFramePr>
        <p:xfrm>
          <a:off x="505325" y="7808551"/>
          <a:ext cx="5799218" cy="1279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5980">
                  <a:extLst>
                    <a:ext uri="{9D8B030D-6E8A-4147-A177-3AD203B41FA5}">
                      <a16:colId xmlns:a16="http://schemas.microsoft.com/office/drawing/2014/main" val="2348403293"/>
                    </a:ext>
                  </a:extLst>
                </a:gridCol>
                <a:gridCol w="2117556">
                  <a:extLst>
                    <a:ext uri="{9D8B030D-6E8A-4147-A177-3AD203B41FA5}">
                      <a16:colId xmlns:a16="http://schemas.microsoft.com/office/drawing/2014/main" val="758784114"/>
                    </a:ext>
                  </a:extLst>
                </a:gridCol>
                <a:gridCol w="2165682">
                  <a:extLst>
                    <a:ext uri="{9D8B030D-6E8A-4147-A177-3AD203B41FA5}">
                      <a16:colId xmlns:a16="http://schemas.microsoft.com/office/drawing/2014/main" val="1630387395"/>
                    </a:ext>
                  </a:extLst>
                </a:gridCol>
              </a:tblGrid>
              <a:tr h="2764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事業区分</a:t>
                      </a:r>
                      <a:endParaRPr kumimoji="1" lang="ja-JP" altLang="en-US" sz="12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補助率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交付限度額</a:t>
                      </a:r>
                      <a:endParaRPr kumimoji="1" lang="ja-JP" alt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6584279"/>
                  </a:ext>
                </a:extLst>
              </a:tr>
              <a:tr h="33426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⑴新商品開発事業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４分の３以内</a:t>
                      </a:r>
                      <a:endParaRPr kumimoji="1" lang="ja-JP" altLang="en-US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１事業者当たり５０万円</a:t>
                      </a:r>
                      <a:endParaRPr kumimoji="1" lang="ja-JP" altLang="en-US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227005"/>
                  </a:ext>
                </a:extLst>
              </a:tr>
              <a:tr h="33426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⑵販路開拓事業</a:t>
                      </a:r>
                      <a:endParaRPr kumimoji="1" lang="en-US" altLang="ja-JP" sz="11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904077"/>
                  </a:ext>
                </a:extLst>
              </a:tr>
              <a:tr h="33426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⑶施設整備事業</a:t>
                      </a:r>
                      <a:endParaRPr kumimoji="1" lang="en-US" altLang="ja-JP" sz="11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２分の１以内</a:t>
                      </a:r>
                      <a:endParaRPr kumimoji="1" lang="en-US" altLang="ja-JP" b="1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１事業当たり２００万円</a:t>
                      </a:r>
                      <a:endParaRPr kumimoji="1" lang="en-US" altLang="ja-JP" b="1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336575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642306" y="9249241"/>
            <a:ext cx="3525256" cy="30777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対象者・申請方法は裏面をご覧ください</a:t>
            </a:r>
            <a:endParaRPr kumimoji="1" lang="ja-JP" altLang="en-US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08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3055" y="175290"/>
            <a:ext cx="611204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◆対象者</a:t>
            </a:r>
            <a:endParaRPr kumimoji="1" lang="en-US" altLang="ja-JP" sz="16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5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・ネットワークを形成して事業に取組む市内事業者</a:t>
            </a:r>
            <a:endParaRPr kumimoji="1" lang="en-US" altLang="ja-JP" sz="15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57003"/>
              </p:ext>
            </p:extLst>
          </p:nvPr>
        </p:nvGraphicFramePr>
        <p:xfrm>
          <a:off x="559470" y="744677"/>
          <a:ext cx="5799217" cy="1153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6876">
                  <a:extLst>
                    <a:ext uri="{9D8B030D-6E8A-4147-A177-3AD203B41FA5}">
                      <a16:colId xmlns:a16="http://schemas.microsoft.com/office/drawing/2014/main" val="1149986899"/>
                    </a:ext>
                  </a:extLst>
                </a:gridCol>
                <a:gridCol w="1019579">
                  <a:extLst>
                    <a:ext uri="{9D8B030D-6E8A-4147-A177-3AD203B41FA5}">
                      <a16:colId xmlns:a16="http://schemas.microsoft.com/office/drawing/2014/main" val="480678674"/>
                    </a:ext>
                  </a:extLst>
                </a:gridCol>
                <a:gridCol w="1019579">
                  <a:extLst>
                    <a:ext uri="{9D8B030D-6E8A-4147-A177-3AD203B41FA5}">
                      <a16:colId xmlns:a16="http://schemas.microsoft.com/office/drawing/2014/main" val="2316832475"/>
                    </a:ext>
                  </a:extLst>
                </a:gridCol>
                <a:gridCol w="2923183">
                  <a:extLst>
                    <a:ext uri="{9D8B030D-6E8A-4147-A177-3AD203B41FA5}">
                      <a16:colId xmlns:a16="http://schemas.microsoft.com/office/drawing/2014/main" val="3284524727"/>
                    </a:ext>
                  </a:extLst>
                </a:gridCol>
              </a:tblGrid>
              <a:tr h="288473">
                <a:tc>
                  <a:txBody>
                    <a:bodyPr/>
                    <a:lstStyle/>
                    <a:p>
                      <a:endParaRPr kumimoji="1" lang="ja-JP" altLang="en-US" sz="11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市内事業者</a:t>
                      </a:r>
                      <a:endParaRPr kumimoji="1" lang="ja-JP" altLang="en-US" sz="11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市外事業者</a:t>
                      </a:r>
                      <a:endParaRPr kumimoji="1" lang="ja-JP" altLang="en-US" sz="11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5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凡　例</a:t>
                      </a:r>
                      <a:endParaRPr kumimoji="1" lang="en-US" altLang="ja-JP" sz="115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〇：ネットワークの構成要件で助成対象</a:t>
                      </a:r>
                      <a:endParaRPr kumimoji="1" lang="en-US" altLang="ja-JP" sz="11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×</a:t>
                      </a:r>
                      <a:r>
                        <a:rPr kumimoji="1" lang="ja-JP" alt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：ネットワークの構成要件とならない</a:t>
                      </a:r>
                      <a:endParaRPr kumimoji="1" lang="en-US" altLang="ja-JP" sz="11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△：ネットワークの構成要件となるが、</a:t>
                      </a:r>
                      <a:r>
                        <a:rPr kumimoji="1" lang="en-US" altLang="ja-JP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/>
                      </a:r>
                      <a:br>
                        <a:rPr kumimoji="1" lang="en-US" altLang="ja-JP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ja-JP" alt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　　助成対象外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059186"/>
                  </a:ext>
                </a:extLst>
              </a:tr>
              <a:tr h="2884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１次産業</a:t>
                      </a:r>
                      <a:endParaRPr kumimoji="1" lang="ja-JP" altLang="en-US" sz="11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〇</a:t>
                      </a:r>
                      <a:endParaRPr kumimoji="1" lang="en-US" altLang="ja-JP" sz="115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×</a:t>
                      </a:r>
                      <a:r>
                        <a:rPr kumimoji="1" lang="ja-JP" altLang="en-US" sz="11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1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382224"/>
                  </a:ext>
                </a:extLst>
              </a:tr>
              <a:tr h="2884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２次産業</a:t>
                      </a:r>
                      <a:endParaRPr kumimoji="1" lang="ja-JP" altLang="en-US" sz="11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〇</a:t>
                      </a:r>
                      <a:endParaRPr kumimoji="1" lang="ja-JP" altLang="en-US" sz="11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△</a:t>
                      </a:r>
                      <a:endParaRPr kumimoji="1" lang="ja-JP" altLang="en-US" sz="11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1950701"/>
                  </a:ext>
                </a:extLst>
              </a:tr>
              <a:tr h="2884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３次産業</a:t>
                      </a:r>
                      <a:endParaRPr kumimoji="1" lang="ja-JP" altLang="en-US" sz="11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〇</a:t>
                      </a:r>
                      <a:endParaRPr kumimoji="1" lang="ja-JP" altLang="en-US" sz="11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△</a:t>
                      </a:r>
                      <a:endParaRPr kumimoji="1" lang="ja-JP" altLang="en-US" sz="11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0483490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403057" y="3040603"/>
            <a:ext cx="611204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・市税及び国民健康保険税を完納しており、かつ、</a:t>
            </a:r>
            <a:r>
              <a:rPr kumimoji="1" lang="ja-JP" altLang="en-US" sz="15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助成金交付</a:t>
            </a:r>
            <a:r>
              <a:rPr kumimoji="1" lang="ja-JP" altLang="en-US" sz="15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終了後も事業の継続が確実であると認められるもの</a:t>
            </a:r>
            <a:endParaRPr kumimoji="1" lang="en-US" altLang="ja-JP" sz="15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5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・暴力団関係者に該当しない事業者</a:t>
            </a:r>
            <a:endParaRPr kumimoji="1" lang="en-US" altLang="ja-JP" sz="15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1262" y="1982442"/>
            <a:ext cx="5955629" cy="1054135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5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《</a:t>
            </a:r>
            <a:r>
              <a:rPr kumimoji="1" lang="ja-JP" altLang="en-US" sz="125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助成対象外となるネットワークの例</a:t>
            </a:r>
            <a:r>
              <a:rPr kumimoji="1" lang="en-US" altLang="ja-JP" sz="125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》</a:t>
            </a:r>
          </a:p>
          <a:p>
            <a:r>
              <a:rPr kumimoji="1" lang="ja-JP" altLang="en-US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・１次産業事業者又は２次産業事業者のみで構成されるネットワーク</a:t>
            </a:r>
            <a:endParaRPr kumimoji="1" lang="en-US" altLang="ja-JP" sz="125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・市内の２次産業事業者と市外の１次産業事業者のみで構成されるネットワーク</a:t>
            </a:r>
            <a:endParaRPr kumimoji="1" lang="en-US" altLang="ja-JP" sz="125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・市内の３次産業事業者と市外の２次産業事業者のみで構成されるネットワーク</a:t>
            </a:r>
            <a:endParaRPr kumimoji="1" lang="en-US" altLang="ja-JP" sz="125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・複数の産業を営む事業者が単独で取組む場合</a:t>
            </a:r>
            <a:endParaRPr kumimoji="1" lang="ja-JP" altLang="en-US" sz="125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03055" y="3916423"/>
            <a:ext cx="611204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◆助成対象期間</a:t>
            </a:r>
            <a:endParaRPr kumimoji="1" lang="en-US" altLang="ja-JP" sz="16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5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ja-JP" altLang="en-US" sz="15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原則として交付決定を受けた年度の属する３月３１日まで</a:t>
            </a:r>
            <a:endParaRPr kumimoji="1" lang="en-US" altLang="ja-JP" sz="15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3055" y="4516393"/>
            <a:ext cx="56187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◆申請書類</a:t>
            </a:r>
            <a:endParaRPr kumimoji="1" lang="ja-JP" altLang="en-US" sz="16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9470" y="4862342"/>
            <a:ext cx="5799217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□石巻市６次産業化・地産地消推進助成金交付申請書（様式第１号）</a:t>
            </a:r>
            <a:endParaRPr kumimoji="1" lang="en-US" altLang="ja-JP" sz="14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□事業実施計画書（様式第２号）</a:t>
            </a:r>
            <a:endParaRPr kumimoji="1" lang="en-US" altLang="ja-JP" sz="14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□事業実施計画の内容説明書（様式第３号）</a:t>
            </a:r>
            <a:endParaRPr kumimoji="1" lang="en-US" altLang="ja-JP" sz="14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□事業予算明細書（様式第４号）</a:t>
            </a:r>
            <a:endParaRPr kumimoji="1" lang="en-US" altLang="ja-JP" sz="14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□ネットワークの構成員全ての法人登記事項証明書</a:t>
            </a:r>
            <a:r>
              <a:rPr kumimoji="1" lang="en-US" altLang="ja-JP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kumimoji="1" lang="en-US" altLang="ja-JP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kumimoji="1"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（個人事業者の場合は住民票抄本）</a:t>
            </a:r>
            <a:endParaRPr kumimoji="1" lang="en-US" altLang="ja-JP" sz="14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□市税を完納していることを証明できる書類</a:t>
            </a:r>
            <a:endParaRPr kumimoji="1" lang="en-US" altLang="ja-JP" sz="14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□市長が必要と認める書類</a:t>
            </a:r>
            <a:endParaRPr kumimoji="1" lang="en-US" altLang="ja-JP" sz="14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0" name="テキスト ボックス 11"/>
          <p:cNvSpPr txBox="1"/>
          <p:nvPr/>
        </p:nvSpPr>
        <p:spPr>
          <a:xfrm>
            <a:off x="403055" y="6777920"/>
            <a:ext cx="332071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6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◆申請方法</a:t>
            </a:r>
            <a:endParaRPr kumimoji="1" lang="en-US" altLang="ja-JP" sz="1600" b="1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①商工課に事前相談</a:t>
            </a:r>
            <a:endParaRPr kumimoji="1" lang="en-US" altLang="ja-JP" sz="14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②申請様式・書類を商工課へ郵送</a:t>
            </a:r>
            <a:endParaRPr kumimoji="1" lang="en-US" altLang="ja-JP" sz="14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又は、窓口提出</a:t>
            </a:r>
            <a:endParaRPr kumimoji="1" lang="en-US" altLang="ja-JP" sz="14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③審査・交付決定</a:t>
            </a:r>
            <a:endParaRPr kumimoji="1" lang="en-US" altLang="ja-JP" sz="14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④実績報告</a:t>
            </a:r>
            <a:endParaRPr kumimoji="1" lang="en-US" altLang="ja-JP" sz="14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⑤確定通知・支払い</a:t>
            </a:r>
            <a:endParaRPr kumimoji="1" lang="en-US" altLang="ja-JP" sz="14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kumimoji="1" lang="en-US" altLang="ja-JP" sz="16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3422981" y="7007042"/>
            <a:ext cx="2587690" cy="1487655"/>
            <a:chOff x="3595808" y="8394710"/>
            <a:chExt cx="2587690" cy="1487655"/>
          </a:xfrm>
        </p:grpSpPr>
        <p:sp>
          <p:nvSpPr>
            <p:cNvPr id="12" name="テキスト ボックス 5"/>
            <p:cNvSpPr txBox="1"/>
            <p:nvPr/>
          </p:nvSpPr>
          <p:spPr>
            <a:xfrm>
              <a:off x="3885121" y="8394710"/>
              <a:ext cx="2002777" cy="3385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600" b="1" dirty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事</a:t>
              </a:r>
              <a:r>
                <a:rPr kumimoji="1" lang="ja-JP" altLang="en-US" sz="1600" b="1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業者</a:t>
              </a:r>
              <a:endParaRPr kumimoji="1" lang="en-US" altLang="ja-JP" sz="16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13" name="テキスト ボックス 9"/>
            <p:cNvSpPr txBox="1"/>
            <p:nvPr/>
          </p:nvSpPr>
          <p:spPr>
            <a:xfrm>
              <a:off x="3885121" y="9543811"/>
              <a:ext cx="2002777" cy="33855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600" b="1" dirty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商工課</a:t>
              </a:r>
              <a:endParaRPr kumimoji="1" lang="en-US" altLang="ja-JP" sz="16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14" name="上矢印 13"/>
            <p:cNvSpPr/>
            <p:nvPr/>
          </p:nvSpPr>
          <p:spPr>
            <a:xfrm>
              <a:off x="4677365" y="8833915"/>
              <a:ext cx="418292" cy="632254"/>
            </a:xfrm>
            <a:prstGeom prst="upArrow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accent2">
                      <a:lumMod val="75000"/>
                    </a:schemeClr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③</a:t>
              </a:r>
              <a:endParaRPr kumimoji="1" lang="ja-JP" altLang="en-US" sz="1400" dirty="0">
                <a:solidFill>
                  <a:schemeClr val="accent2">
                    <a:lumMod val="7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15" name="上矢印 14"/>
            <p:cNvSpPr/>
            <p:nvPr/>
          </p:nvSpPr>
          <p:spPr>
            <a:xfrm>
              <a:off x="3595808" y="8836922"/>
              <a:ext cx="412023" cy="632254"/>
            </a:xfrm>
            <a:prstGeom prst="upArrow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accent2">
                      <a:lumMod val="75000"/>
                    </a:schemeClr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⑤</a:t>
              </a:r>
              <a:endParaRPr kumimoji="1" lang="ja-JP" altLang="en-US" sz="1400" dirty="0">
                <a:solidFill>
                  <a:schemeClr val="accent2">
                    <a:lumMod val="7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16" name="下矢印 15"/>
            <p:cNvSpPr/>
            <p:nvPr/>
          </p:nvSpPr>
          <p:spPr>
            <a:xfrm>
              <a:off x="5226612" y="8833906"/>
              <a:ext cx="412038" cy="632253"/>
            </a:xfrm>
            <a:prstGeom prst="down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accent1">
                      <a:lumMod val="75000"/>
                    </a:schemeClr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②</a:t>
              </a:r>
              <a:endParaRPr kumimoji="1" lang="ja-JP" altLang="en-US" sz="1400" dirty="0">
                <a:solidFill>
                  <a:schemeClr val="accent1">
                    <a:lumMod val="7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17" name="下矢印 16"/>
            <p:cNvSpPr/>
            <p:nvPr/>
          </p:nvSpPr>
          <p:spPr>
            <a:xfrm>
              <a:off x="4134602" y="8833902"/>
              <a:ext cx="411810" cy="632253"/>
            </a:xfrm>
            <a:prstGeom prst="down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accent1">
                      <a:lumMod val="75000"/>
                    </a:schemeClr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④</a:t>
              </a:r>
              <a:endParaRPr kumimoji="1" lang="ja-JP" altLang="en-US" sz="1400" dirty="0">
                <a:solidFill>
                  <a:schemeClr val="accent1">
                    <a:lumMod val="7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18" name="下矢印 17"/>
            <p:cNvSpPr/>
            <p:nvPr/>
          </p:nvSpPr>
          <p:spPr>
            <a:xfrm>
              <a:off x="5765192" y="8830884"/>
              <a:ext cx="418306" cy="632253"/>
            </a:xfrm>
            <a:prstGeom prst="down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400" dirty="0" smtClean="0">
                  <a:solidFill>
                    <a:schemeClr val="accent1">
                      <a:lumMod val="75000"/>
                    </a:schemeClr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①</a:t>
              </a:r>
              <a:endParaRPr kumimoji="1" lang="ja-JP" altLang="en-US" sz="1400" dirty="0">
                <a:solidFill>
                  <a:schemeClr val="accent1">
                    <a:lumMod val="7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>
            <a:off x="403055" y="8746803"/>
            <a:ext cx="6148137" cy="91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5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〈</a:t>
            </a:r>
            <a:r>
              <a:rPr kumimoji="1" lang="ja-JP" altLang="en-US" sz="125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お問い合わせ先</a:t>
            </a:r>
            <a:r>
              <a:rPr kumimoji="1" lang="en-US" altLang="ja-JP" sz="125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〉</a:t>
            </a:r>
          </a:p>
          <a:p>
            <a:r>
              <a:rPr kumimoji="1" lang="ja-JP" altLang="en-US" sz="125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ja-JP" altLang="en-US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〒</a:t>
            </a:r>
            <a:r>
              <a:rPr kumimoji="1" lang="en-US" altLang="ja-JP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986-8501 </a:t>
            </a:r>
            <a:r>
              <a:rPr kumimoji="1" lang="ja-JP" altLang="en-US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石巻市穀町</a:t>
            </a:r>
            <a:r>
              <a:rPr kumimoji="1" lang="en-US" altLang="ja-JP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14</a:t>
            </a:r>
            <a:r>
              <a:rPr kumimoji="1" lang="ja-JP" altLang="en-US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番</a:t>
            </a:r>
            <a:r>
              <a:rPr kumimoji="1" lang="en-US" altLang="ja-JP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</a:t>
            </a:r>
            <a:r>
              <a:rPr kumimoji="1" lang="ja-JP" altLang="en-US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号</a:t>
            </a:r>
            <a:r>
              <a:rPr kumimoji="1" lang="ja-JP" altLang="en-US" sz="125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ja-JP" altLang="en-US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石巻市産業部商工課（企業支援グループ）</a:t>
            </a:r>
            <a:endParaRPr kumimoji="1" lang="en-US" altLang="ja-JP" sz="125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25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ja-JP" altLang="en-US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電話：</a:t>
            </a:r>
            <a:r>
              <a:rPr kumimoji="1" lang="en-US" altLang="ja-JP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0225-95-1111</a:t>
            </a:r>
            <a:r>
              <a:rPr kumimoji="1" lang="ja-JP" altLang="en-US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（内線</a:t>
            </a:r>
            <a:r>
              <a:rPr kumimoji="1" lang="en-US" altLang="ja-JP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3523</a:t>
            </a:r>
            <a:r>
              <a:rPr kumimoji="1" lang="ja-JP" altLang="en-US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  <a:r>
              <a:rPr kumimoji="1" lang="en-US" altLang="ja-JP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e-mail</a:t>
            </a:r>
            <a:r>
              <a:rPr kumimoji="1" lang="ja-JP" altLang="en-US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：</a:t>
            </a:r>
            <a:r>
              <a:rPr kumimoji="1" lang="en-US" altLang="ja-JP" sz="125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iscommerce@city.ishinomaki.lg.jp</a:t>
            </a:r>
          </a:p>
          <a:p>
            <a:r>
              <a:rPr kumimoji="1"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endParaRPr kumimoji="1" lang="en-US" altLang="ja-JP" sz="16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7137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698</Words>
  <Application>Microsoft Office PowerPoint</Application>
  <PresentationFormat>A4 210 x 297 mm</PresentationFormat>
  <Paragraphs>89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HGSｺﾞｼｯｸM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志賀 春香 [Haruka Shiga]</dc:creator>
  <cp:lastModifiedBy>佐々木 貴弘 [Takahiro Sasaki]</cp:lastModifiedBy>
  <cp:revision>36</cp:revision>
  <cp:lastPrinted>2020-07-07T00:18:30Z</cp:lastPrinted>
  <dcterms:created xsi:type="dcterms:W3CDTF">2020-07-02T04:49:16Z</dcterms:created>
  <dcterms:modified xsi:type="dcterms:W3CDTF">2020-08-26T23:54:45Z</dcterms:modified>
</cp:coreProperties>
</file>