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sldIdLst>
    <p:sldId id="259" r:id="rId3"/>
    <p:sldId id="260" r:id="rId4"/>
  </p:sldIdLst>
  <p:sldSz cx="7559675" cy="10691813"/>
  <p:notesSz cx="6735763" cy="9866313"/>
  <p:defaultTextStyle>
    <a:defPPr>
      <a:defRPr lang="ja-JP"/>
    </a:defPPr>
    <a:lvl1pPr marL="0" algn="l" defTabSz="586588" rtl="0" eaLnBrk="1" latinLnBrk="0" hangingPunct="1">
      <a:defRPr kumimoji="1" sz="1155" kern="1200">
        <a:solidFill>
          <a:schemeClr val="tx1"/>
        </a:solidFill>
        <a:latin typeface="+mn-lt"/>
        <a:ea typeface="+mn-ea"/>
        <a:cs typeface="+mn-cs"/>
      </a:defRPr>
    </a:lvl1pPr>
    <a:lvl2pPr marL="293294" algn="l" defTabSz="586588" rtl="0" eaLnBrk="1" latinLnBrk="0" hangingPunct="1">
      <a:defRPr kumimoji="1" sz="1155" kern="1200">
        <a:solidFill>
          <a:schemeClr val="tx1"/>
        </a:solidFill>
        <a:latin typeface="+mn-lt"/>
        <a:ea typeface="+mn-ea"/>
        <a:cs typeface="+mn-cs"/>
      </a:defRPr>
    </a:lvl2pPr>
    <a:lvl3pPr marL="586588" algn="l" defTabSz="586588" rtl="0" eaLnBrk="1" latinLnBrk="0" hangingPunct="1">
      <a:defRPr kumimoji="1" sz="1155" kern="1200">
        <a:solidFill>
          <a:schemeClr val="tx1"/>
        </a:solidFill>
        <a:latin typeface="+mn-lt"/>
        <a:ea typeface="+mn-ea"/>
        <a:cs typeface="+mn-cs"/>
      </a:defRPr>
    </a:lvl3pPr>
    <a:lvl4pPr marL="879881" algn="l" defTabSz="586588" rtl="0" eaLnBrk="1" latinLnBrk="0" hangingPunct="1">
      <a:defRPr kumimoji="1" sz="1155" kern="1200">
        <a:solidFill>
          <a:schemeClr val="tx1"/>
        </a:solidFill>
        <a:latin typeface="+mn-lt"/>
        <a:ea typeface="+mn-ea"/>
        <a:cs typeface="+mn-cs"/>
      </a:defRPr>
    </a:lvl4pPr>
    <a:lvl5pPr marL="1173175" algn="l" defTabSz="586588" rtl="0" eaLnBrk="1" latinLnBrk="0" hangingPunct="1">
      <a:defRPr kumimoji="1" sz="1155" kern="1200">
        <a:solidFill>
          <a:schemeClr val="tx1"/>
        </a:solidFill>
        <a:latin typeface="+mn-lt"/>
        <a:ea typeface="+mn-ea"/>
        <a:cs typeface="+mn-cs"/>
      </a:defRPr>
    </a:lvl5pPr>
    <a:lvl6pPr marL="1466469" algn="l" defTabSz="586588" rtl="0" eaLnBrk="1" latinLnBrk="0" hangingPunct="1">
      <a:defRPr kumimoji="1" sz="1155" kern="1200">
        <a:solidFill>
          <a:schemeClr val="tx1"/>
        </a:solidFill>
        <a:latin typeface="+mn-lt"/>
        <a:ea typeface="+mn-ea"/>
        <a:cs typeface="+mn-cs"/>
      </a:defRPr>
    </a:lvl6pPr>
    <a:lvl7pPr marL="1759763" algn="l" defTabSz="586588" rtl="0" eaLnBrk="1" latinLnBrk="0" hangingPunct="1">
      <a:defRPr kumimoji="1" sz="1155" kern="1200">
        <a:solidFill>
          <a:schemeClr val="tx1"/>
        </a:solidFill>
        <a:latin typeface="+mn-lt"/>
        <a:ea typeface="+mn-ea"/>
        <a:cs typeface="+mn-cs"/>
      </a:defRPr>
    </a:lvl7pPr>
    <a:lvl8pPr marL="2053057" algn="l" defTabSz="586588" rtl="0" eaLnBrk="1" latinLnBrk="0" hangingPunct="1">
      <a:defRPr kumimoji="1" sz="1155" kern="1200">
        <a:solidFill>
          <a:schemeClr val="tx1"/>
        </a:solidFill>
        <a:latin typeface="+mn-lt"/>
        <a:ea typeface="+mn-ea"/>
        <a:cs typeface="+mn-cs"/>
      </a:defRPr>
    </a:lvl8pPr>
    <a:lvl9pPr marL="2346350" algn="l" defTabSz="586588" rtl="0" eaLnBrk="1" latinLnBrk="0" hangingPunct="1">
      <a:defRPr kumimoji="1" sz="1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5D6"/>
    <a:srgbClr val="EA6B14"/>
    <a:srgbClr val="D9FFD9"/>
    <a:srgbClr val="EFD193"/>
    <a:srgbClr val="66FFFF"/>
    <a:srgbClr val="FF0000"/>
    <a:srgbClr val="336600"/>
    <a:srgbClr val="FFFF66"/>
    <a:srgbClr val="CCFF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3" autoAdjust="0"/>
    <p:restoredTop sz="96429" autoAdjust="0"/>
  </p:normalViewPr>
  <p:slideViewPr>
    <p:cSldViewPr snapToGrid="0">
      <p:cViewPr varScale="1">
        <p:scale>
          <a:sx n="72" d="100"/>
          <a:sy n="72" d="100"/>
        </p:scale>
        <p:origin x="28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1753174"/>
            <a:ext cx="5669756" cy="3722335"/>
          </a:xfrm>
        </p:spPr>
        <p:txBody>
          <a:bodyPr anchor="b">
            <a:normAutofit/>
          </a:bodyPr>
          <a:lstStyle>
            <a:lvl1pPr algn="ctr">
              <a:defRPr sz="3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>
            <a:normAutofit/>
          </a:bodyPr>
          <a:lstStyle>
            <a:lvl1pPr marL="0" indent="0" algn="ctr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 algn="ctr">
              <a:buNone/>
              <a:defRPr sz="1736"/>
            </a:lvl2pPr>
            <a:lvl3pPr marL="567019" indent="0" algn="ctr">
              <a:buNone/>
              <a:defRPr sz="1488"/>
            </a:lvl3pPr>
            <a:lvl4pPr marL="850529" indent="0" algn="ctr">
              <a:buNone/>
              <a:defRPr sz="1240"/>
            </a:lvl4pPr>
            <a:lvl5pPr marL="1134039" indent="0" algn="ctr">
              <a:buNone/>
              <a:defRPr sz="1240"/>
            </a:lvl5pPr>
            <a:lvl6pPr marL="1417549" indent="0" algn="ctr">
              <a:buNone/>
              <a:defRPr sz="1240"/>
            </a:lvl6pPr>
            <a:lvl7pPr marL="1701058" indent="0" algn="ctr">
              <a:buNone/>
              <a:defRPr sz="1240"/>
            </a:lvl7pPr>
            <a:lvl8pPr marL="1984568" indent="0" algn="ctr">
              <a:buNone/>
              <a:defRPr sz="1240"/>
            </a:lvl8pPr>
            <a:lvl9pPr marL="2268078" indent="0" algn="ctr">
              <a:buNone/>
              <a:defRPr sz="1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1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17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61815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1815"/>
            <a:ext cx="4795669" cy="906081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839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60" y="1753174"/>
            <a:ext cx="5669756" cy="3722335"/>
          </a:xfrm>
        </p:spPr>
        <p:txBody>
          <a:bodyPr anchor="b">
            <a:normAutofit/>
          </a:bodyPr>
          <a:lstStyle>
            <a:lvl1pPr algn="ctr">
              <a:defRPr sz="3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>
            <a:normAutofit/>
          </a:bodyPr>
          <a:lstStyle>
            <a:lvl1pPr marL="0" indent="0" algn="ctr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 algn="ctr">
              <a:buNone/>
              <a:defRPr sz="1736"/>
            </a:lvl2pPr>
            <a:lvl3pPr marL="567019" indent="0" algn="ctr">
              <a:buNone/>
              <a:defRPr sz="1488"/>
            </a:lvl3pPr>
            <a:lvl4pPr marL="850529" indent="0" algn="ctr">
              <a:buNone/>
              <a:defRPr sz="1240"/>
            </a:lvl4pPr>
            <a:lvl5pPr marL="1134039" indent="0" algn="ctr">
              <a:buNone/>
              <a:defRPr sz="1240"/>
            </a:lvl5pPr>
            <a:lvl6pPr marL="1417549" indent="0" algn="ctr">
              <a:buNone/>
              <a:defRPr sz="1240"/>
            </a:lvl6pPr>
            <a:lvl7pPr marL="1701058" indent="0" algn="ctr">
              <a:buNone/>
              <a:defRPr sz="1240"/>
            </a:lvl7pPr>
            <a:lvl8pPr marL="1984568" indent="0" algn="ctr">
              <a:buNone/>
              <a:defRPr sz="1240"/>
            </a:lvl8pPr>
            <a:lvl9pPr marL="2268078" indent="0" algn="ctr">
              <a:buNone/>
              <a:defRPr sz="1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26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153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2669715"/>
            <a:ext cx="6520220" cy="4445113"/>
          </a:xfrm>
        </p:spPr>
        <p:txBody>
          <a:bodyPr anchor="b">
            <a:normAutofit/>
          </a:bodyPr>
          <a:lstStyle>
            <a:lvl1pPr>
              <a:defRPr sz="3721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7097683"/>
            <a:ext cx="6520220" cy="2338833"/>
          </a:xfrm>
        </p:spPr>
        <p:txBody>
          <a:bodyPr anchor="t">
            <a:normAutofit/>
          </a:bodyPr>
          <a:lstStyle>
            <a:lvl1pPr marL="0" indent="0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886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4023" y="2851151"/>
            <a:ext cx="3212862" cy="67838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51151"/>
            <a:ext cx="3212862" cy="67838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68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622052"/>
            <a:ext cx="3197113" cy="128728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023" y="3909341"/>
            <a:ext cx="3197113" cy="57380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2053"/>
            <a:ext cx="3212862" cy="128728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9341"/>
            <a:ext cx="3212862" cy="57380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43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19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908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2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3"/>
            <a:ext cx="2437995" cy="593989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03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920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6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4"/>
            <a:ext cx="2437995" cy="59398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254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146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2" y="561815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1815"/>
            <a:ext cx="4795669" cy="906081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14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0" y="2669715"/>
            <a:ext cx="6520220" cy="4445113"/>
          </a:xfrm>
        </p:spPr>
        <p:txBody>
          <a:bodyPr anchor="b">
            <a:normAutofit/>
          </a:bodyPr>
          <a:lstStyle>
            <a:lvl1pPr>
              <a:defRPr sz="3721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0" y="7097683"/>
            <a:ext cx="6520220" cy="2338833"/>
          </a:xfrm>
        </p:spPr>
        <p:txBody>
          <a:bodyPr anchor="t">
            <a:normAutofit/>
          </a:bodyPr>
          <a:lstStyle>
            <a:lvl1pPr marL="0" indent="0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510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5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4023" y="2851151"/>
            <a:ext cx="3212862" cy="67838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51151"/>
            <a:ext cx="3212862" cy="67838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676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622052"/>
            <a:ext cx="3197113" cy="128728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023" y="3909341"/>
            <a:ext cx="3197113" cy="57380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2053"/>
            <a:ext cx="3212862" cy="128728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9341"/>
            <a:ext cx="3212862" cy="57380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74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7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2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3"/>
            <a:ext cx="2437995" cy="593989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3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18" y="712788"/>
            <a:ext cx="2437995" cy="2494756"/>
          </a:xfrm>
        </p:spPr>
        <p:txBody>
          <a:bodyPr anchor="b">
            <a:normAutofit/>
          </a:bodyPr>
          <a:lstStyle>
            <a:lvl1pPr>
              <a:defRPr sz="1984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2862" y="1544373"/>
            <a:ext cx="3827085" cy="760306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618" y="3207544"/>
            <a:ext cx="2437995" cy="59398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510" indent="0">
              <a:buNone/>
              <a:defRPr sz="744"/>
            </a:lvl2pPr>
            <a:lvl3pPr marL="567019" indent="0">
              <a:buNone/>
              <a:defRPr sz="620"/>
            </a:lvl3pPr>
            <a:lvl4pPr marL="850529" indent="0">
              <a:buNone/>
              <a:defRPr sz="558"/>
            </a:lvl4pPr>
            <a:lvl5pPr marL="1134039" indent="0">
              <a:buNone/>
              <a:defRPr sz="558"/>
            </a:lvl5pPr>
            <a:lvl6pPr marL="1417549" indent="0">
              <a:buNone/>
              <a:defRPr sz="558"/>
            </a:lvl6pPr>
            <a:lvl7pPr marL="1701058" indent="0">
              <a:buNone/>
              <a:defRPr sz="558"/>
            </a:lvl7pPr>
            <a:lvl8pPr marL="1984568" indent="0">
              <a:buNone/>
              <a:defRPr sz="558"/>
            </a:lvl8pPr>
            <a:lvl9pPr marL="2268078" indent="0">
              <a:buNone/>
              <a:defRPr sz="55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59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023" y="570230"/>
            <a:ext cx="6520220" cy="2066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851151"/>
            <a:ext cx="6520220" cy="678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3316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79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Wingdings 2" pitchFamily="18" charset="2"/>
        <a:buChar char="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023" y="570230"/>
            <a:ext cx="6520220" cy="2066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23" y="2851151"/>
            <a:ext cx="6520220" cy="678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3525DC-F613-4D0D-8D61-BD4BE0BA2337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3316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C17B3-F4BC-4D2D-B52D-FD6352A973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130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Wingdings 2" pitchFamily="18" charset="2"/>
        <a:buChar char="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spcBef>
          <a:spcPct val="20000"/>
        </a:spcBef>
        <a:buFont typeface="Wingdings 2" pitchFamily="18" charset="2"/>
        <a:buChar char="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451432" y="7773973"/>
            <a:ext cx="891594" cy="206161"/>
          </a:xfrm>
          <a:prstGeom prst="rect">
            <a:avLst/>
          </a:prstGeom>
          <a:solidFill>
            <a:schemeClr val="accent4">
              <a:alpha val="1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51432" y="7142997"/>
            <a:ext cx="891594" cy="206161"/>
          </a:xfrm>
          <a:prstGeom prst="rect">
            <a:avLst/>
          </a:prstGeom>
          <a:solidFill>
            <a:schemeClr val="accent1">
              <a:alpha val="1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51432" y="6408940"/>
            <a:ext cx="891594" cy="206161"/>
          </a:xfrm>
          <a:prstGeom prst="rect">
            <a:avLst/>
          </a:prstGeom>
          <a:solidFill>
            <a:schemeClr val="accent6">
              <a:alpha val="1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1 つの角を切り取った四角形 64"/>
          <p:cNvSpPr/>
          <p:nvPr/>
        </p:nvSpPr>
        <p:spPr>
          <a:xfrm>
            <a:off x="327922" y="4112854"/>
            <a:ext cx="4849384" cy="772796"/>
          </a:xfrm>
          <a:prstGeom prst="snip1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年度につき</a:t>
            </a:r>
            <a:r>
              <a:rPr kumimoji="1" lang="ja-JP" altLang="en-US" sz="1600" b="1" dirty="0" smtClean="0">
                <a:solidFill>
                  <a:srgbClr val="EA6B1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返還額の</a:t>
            </a:r>
            <a:r>
              <a:rPr kumimoji="1" lang="en-US" altLang="ja-JP" sz="1600" b="1" dirty="0" smtClean="0">
                <a:solidFill>
                  <a:srgbClr val="EA6B1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600" b="1" dirty="0" smtClean="0">
                <a:solidFill>
                  <a:srgbClr val="EA6B1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分の</a:t>
            </a:r>
            <a:r>
              <a:rPr kumimoji="1" lang="en-US" altLang="ja-JP" sz="1600" b="1" dirty="0" smtClean="0">
                <a:solidFill>
                  <a:srgbClr val="EA6B1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600" b="1" dirty="0" smtClean="0">
                <a:solidFill>
                  <a:srgbClr val="EA6B1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</a:t>
            </a:r>
            <a:r>
              <a:rPr kumimoji="1" lang="ja-JP" altLang="en-US" sz="1600" b="1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kumimoji="1" lang="ja-JP" altLang="en-US" sz="1600" b="1" dirty="0" smtClean="0">
                <a:solidFill>
                  <a:srgbClr val="EA6B1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限度額</a:t>
            </a:r>
            <a:r>
              <a:rPr kumimoji="1" lang="en-US" altLang="ja-JP" sz="1600" b="1" dirty="0" smtClean="0">
                <a:solidFill>
                  <a:srgbClr val="EA6B1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1600" b="1" dirty="0" smtClean="0">
                <a:solidFill>
                  <a:srgbClr val="EA6B1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万円</a:t>
            </a:r>
            <a:endParaRPr kumimoji="1" lang="ja-JP" altLang="en-US" sz="1600" b="1" dirty="0">
              <a:solidFill>
                <a:srgbClr val="EA6B1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フローチャート: せん孔テープ 20"/>
          <p:cNvSpPr/>
          <p:nvPr/>
        </p:nvSpPr>
        <p:spPr>
          <a:xfrm>
            <a:off x="-38859" y="-1918140"/>
            <a:ext cx="7598534" cy="4301543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0585" y="836130"/>
            <a:ext cx="7071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3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石巻市</a:t>
            </a:r>
            <a:r>
              <a:rPr lang="ja-JP" altLang="en-US" sz="3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定住促進</a:t>
            </a:r>
            <a:r>
              <a:rPr kumimoji="1" lang="ja-JP" altLang="en-US" sz="3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奨学金返還支援事業</a:t>
            </a:r>
            <a:endParaRPr kumimoji="1" lang="ja-JP" altLang="en-US" sz="3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502276" y="333239"/>
            <a:ext cx="321972" cy="4378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6540998" y="333239"/>
            <a:ext cx="298361" cy="4378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049517" y="333239"/>
            <a:ext cx="5473744" cy="399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奨学金を返還しながら働く市内居住者の方へ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786389" y="2076901"/>
            <a:ext cx="92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最大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540145" y="1887797"/>
            <a:ext cx="2240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４８万円</a:t>
            </a:r>
            <a:endParaRPr kumimoji="1" lang="ja-JP" altLang="en-US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76002" y="2158227"/>
            <a:ext cx="1098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831354" y="2572528"/>
            <a:ext cx="44054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上限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万円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×6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年間の場合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45" y="1403685"/>
            <a:ext cx="1943096" cy="1943096"/>
          </a:xfrm>
          <a:prstGeom prst="rect">
            <a:avLst/>
          </a:prstGeom>
        </p:spPr>
      </p:pic>
      <p:sp>
        <p:nvSpPr>
          <p:cNvPr id="32" name="1 つの角を切り取った四角形 31"/>
          <p:cNvSpPr/>
          <p:nvPr/>
        </p:nvSpPr>
        <p:spPr>
          <a:xfrm>
            <a:off x="327923" y="3190878"/>
            <a:ext cx="4089213" cy="700597"/>
          </a:xfrm>
          <a:prstGeom prst="snip1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助成金の交付を申請する前年度の返還金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30848" y="2919929"/>
            <a:ext cx="1980532" cy="5280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対象となる奨学金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30848" y="3958139"/>
            <a:ext cx="1130526" cy="240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助成金額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1 つの角を切り取った四角形 58"/>
          <p:cNvSpPr/>
          <p:nvPr/>
        </p:nvSpPr>
        <p:spPr>
          <a:xfrm>
            <a:off x="327922" y="5090670"/>
            <a:ext cx="6897126" cy="4516976"/>
          </a:xfrm>
          <a:prstGeom prst="snip1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□申請する前年度の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日に石巻市に住所を有し、申請する前年度 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の末日まで継続して居住した方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大学等に進学し、在学している期間に奨学金の貸与を受けた方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次のいずれかに該当する方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正社員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日以降に事業主に正規雇用され、助成金の交付を申請する日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が属する前年度の末日まで継続して在職した方（ただし、公務員を除く）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起業者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令和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日以降に起業し、継続してその事業を営んでいた方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農林漁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業を含む）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専従者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令和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業主とともにその事業を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専ら従事した方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□奨学金の返納を行っていた者で、奨学金の返還に滞納がない方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□全ての市税に滞納がない方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他の市町村等から助成金と同様の趣旨の補助金等の交付を受けて</a:t>
            </a:r>
            <a:r>
              <a:rPr kumimoji="1" lang="ja-JP" altLang="en-US" sz="16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ない方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□暴力団員等でない方</a:t>
            </a:r>
            <a:endParaRPr kumimoji="1"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600" dirty="0" smtClean="0">
              <a:solidFill>
                <a:schemeClr val="accent5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530848" y="4913397"/>
            <a:ext cx="885826" cy="354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対象者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417136" y="2774010"/>
            <a:ext cx="1275010" cy="819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151" y="3129835"/>
            <a:ext cx="2075170" cy="2073097"/>
          </a:xfrm>
          <a:prstGeom prst="rect">
            <a:avLst/>
          </a:prstGeom>
        </p:spPr>
      </p:pic>
      <p:sp>
        <p:nvSpPr>
          <p:cNvPr id="53" name="正方形/長方形 52"/>
          <p:cNvSpPr/>
          <p:nvPr/>
        </p:nvSpPr>
        <p:spPr>
          <a:xfrm>
            <a:off x="327922" y="9672655"/>
            <a:ext cx="701303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☑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職種制限なし　☑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申請可能　☑申請手続きは年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回のみ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>
              <a:lnSpc>
                <a:spcPct val="150000"/>
              </a:lnSpc>
            </a:pP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詳しくは裏面をご覧ください。</a:t>
            </a:r>
            <a:r>
              <a:rPr lang="en-US" altLang="ja-JP" sz="1400" dirty="0" smtClean="0">
                <a:latin typeface="+mn-ea"/>
              </a:rPr>
              <a:t>】</a:t>
            </a:r>
            <a:endParaRPr lang="ja-JP" altLang="en-US" sz="1400" dirty="0">
              <a:latin typeface="+mn-ea"/>
            </a:endParaRPr>
          </a:p>
        </p:txBody>
      </p:sp>
      <p:pic>
        <p:nvPicPr>
          <p:cNvPr id="68" name="図 6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50" b="74967"/>
          <a:stretch/>
        </p:blipFill>
        <p:spPr>
          <a:xfrm>
            <a:off x="1587175" y="1302503"/>
            <a:ext cx="1798870" cy="26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97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277293" y="4228905"/>
            <a:ext cx="5230794" cy="1027940"/>
          </a:xfrm>
          <a:prstGeom prst="rect">
            <a:avLst/>
          </a:prstGeom>
          <a:solidFill>
            <a:schemeClr val="accent4">
              <a:alpha val="1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83171" y="2838672"/>
            <a:ext cx="4740365" cy="1276127"/>
          </a:xfrm>
          <a:prstGeom prst="rect">
            <a:avLst/>
          </a:prstGeom>
          <a:solidFill>
            <a:schemeClr val="accent1">
              <a:alpha val="1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77294" y="2183252"/>
            <a:ext cx="2650862" cy="445648"/>
          </a:xfrm>
          <a:prstGeom prst="rect">
            <a:avLst/>
          </a:prstGeom>
          <a:solidFill>
            <a:schemeClr val="accent6">
              <a:alpha val="1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77293" y="463639"/>
            <a:ext cx="4746244" cy="1584236"/>
          </a:xfrm>
          <a:prstGeom prst="rect">
            <a:avLst/>
          </a:prstGeom>
          <a:solidFill>
            <a:schemeClr val="accent2">
              <a:alpha val="1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763" y="5971889"/>
            <a:ext cx="6432739" cy="1533036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257" y="3931697"/>
            <a:ext cx="1395022" cy="1395022"/>
          </a:xfrm>
          <a:prstGeom prst="rect">
            <a:avLst/>
          </a:prstGeom>
        </p:spPr>
      </p:pic>
      <p:sp>
        <p:nvSpPr>
          <p:cNvPr id="44" name="1 つの角を切り取った四角形 43"/>
          <p:cNvSpPr/>
          <p:nvPr/>
        </p:nvSpPr>
        <p:spPr>
          <a:xfrm>
            <a:off x="208721" y="5602244"/>
            <a:ext cx="7108824" cy="1985789"/>
          </a:xfrm>
          <a:prstGeom prst="snip1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月から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月まで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06710" y="5411924"/>
            <a:ext cx="1155390" cy="284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申請期間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44855" y="9211938"/>
            <a:ext cx="7108824" cy="12909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◆お問い合わせ先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石巻市復興企画部 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SDGs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移住定住推進課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住所：〒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986-8501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石巻市穀町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14-1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0225-95-1111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（内線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4224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issdgs@city.ishinomaki.lg.jp</a:t>
            </a:r>
          </a:p>
          <a:p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149" y="943770"/>
            <a:ext cx="1939130" cy="1939130"/>
          </a:xfrm>
          <a:prstGeom prst="rect">
            <a:avLst/>
          </a:prstGeom>
        </p:spPr>
      </p:pic>
      <p:sp>
        <p:nvSpPr>
          <p:cNvPr id="50" name="1 つの角を切り取った四角形 49"/>
          <p:cNvSpPr/>
          <p:nvPr/>
        </p:nvSpPr>
        <p:spPr>
          <a:xfrm>
            <a:off x="208721" y="7873265"/>
            <a:ext cx="7108824" cy="1203296"/>
          </a:xfrm>
          <a:prstGeom prst="snip1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・市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LINE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公式アカウントを使用したオンライン申請のため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まずは市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LINE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公式アカウントの友達追加をお願いします。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・原則オンライン申請ですが、紙での受付も可能です。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406710" y="7702139"/>
            <a:ext cx="1155390" cy="284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申請方法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8520" y="7957678"/>
            <a:ext cx="720982" cy="708657"/>
          </a:xfrm>
          <a:prstGeom prst="rect">
            <a:avLst/>
          </a:prstGeom>
        </p:spPr>
      </p:pic>
      <p:sp>
        <p:nvSpPr>
          <p:cNvPr id="52" name="テキスト ボックス 51"/>
          <p:cNvSpPr txBox="1"/>
          <p:nvPr/>
        </p:nvSpPr>
        <p:spPr>
          <a:xfrm>
            <a:off x="5971357" y="8658427"/>
            <a:ext cx="17534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市</a:t>
            </a:r>
            <a:r>
              <a:rPr kumimoji="1" lang="en-US" altLang="ja-JP" sz="1050" dirty="0" smtClean="0"/>
              <a:t>LINE</a:t>
            </a:r>
            <a:r>
              <a:rPr kumimoji="1" lang="ja-JP" altLang="en-US" sz="1050" dirty="0" smtClean="0"/>
              <a:t>公式アカウント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友だち追加はこちら</a:t>
            </a:r>
            <a:endParaRPr kumimoji="1" lang="ja-JP" altLang="en-US" sz="1050" dirty="0"/>
          </a:p>
        </p:txBody>
      </p:sp>
      <p:sp>
        <p:nvSpPr>
          <p:cNvPr id="2" name="1 つの角を切り取った四角形 1"/>
          <p:cNvSpPr/>
          <p:nvPr/>
        </p:nvSpPr>
        <p:spPr>
          <a:xfrm>
            <a:off x="208721" y="350627"/>
            <a:ext cx="7108824" cy="4976092"/>
          </a:xfrm>
          <a:prstGeom prst="snip1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●必須書類（対象者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共通）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□奨学金貸与機関が発行する奨学金の貸与を証するもの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（例：奨学生証、奨学金貸与証明書等）</a:t>
            </a:r>
            <a:endParaRPr kumimoji="1"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□前年度中に返還した奨学金の返還金額を証するもの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（例：奨学金返還額証明書及び奨学金返還証明書等）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□助成金の振込先の預金通帳又はキャッシュカードの写し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□その他市長が必要と認める書類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●対象者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正社員に該当する方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□在職証明書（様式第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号）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●対象者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起業者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に該当する方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□次のうち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書類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・登記事項証明書 ・法人の設立等に関する申告書　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・個人事業の開業届等に関する申告書　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・その他その事業を営んでいることがわかる書類の写し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□確定申告書の写し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●対象者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専従者に該当する方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□確定申告書の写しその他その事業に従事していることが分かる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書類の写し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在職証明書（様式第</a:t>
            </a: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号）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06710" y="122562"/>
            <a:ext cx="2521445" cy="3410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申請手続きに必要なもの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931930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ウィスプ</Template>
  <TotalTime>1744</TotalTime>
  <Words>622</Words>
  <Application>Microsoft Office PowerPoint</Application>
  <PresentationFormat>ユーザー設定</PresentationFormat>
  <Paragraphs>71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ＭＳ Ｐゴシック</vt:lpstr>
      <vt:lpstr>Calibri</vt:lpstr>
      <vt:lpstr>Calibri Light</vt:lpstr>
      <vt:lpstr>Wingdings 2</vt:lpstr>
      <vt:lpstr>HDOfficeLightV0</vt:lpstr>
      <vt:lpstr>1_HDOfficeLightV0</vt:lpstr>
      <vt:lpstr>PowerPoint プレゼンテーション</vt:lpstr>
      <vt:lpstr>PowerPoint プレゼンテーション</vt:lpstr>
    </vt:vector>
  </TitlesOfParts>
  <Company>Ishinomaki City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小松 千春 [Chiharu Komatsu]</dc:creator>
  <cp:lastModifiedBy>小島 裕之 [Hiroyuki Ojima]</cp:lastModifiedBy>
  <cp:revision>148</cp:revision>
  <cp:lastPrinted>2024-05-01T10:41:00Z</cp:lastPrinted>
  <dcterms:created xsi:type="dcterms:W3CDTF">2019-08-21T04:21:22Z</dcterms:created>
  <dcterms:modified xsi:type="dcterms:W3CDTF">2025-01-31T06:13:08Z</dcterms:modified>
</cp:coreProperties>
</file>